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8" r:id="rId5"/>
  </p:sldMasterIdLst>
  <p:notesMasterIdLst>
    <p:notesMasterId r:id="rId29"/>
  </p:notesMasterIdLst>
  <p:sldIdLst>
    <p:sldId id="4390" r:id="rId6"/>
    <p:sldId id="4242" r:id="rId7"/>
    <p:sldId id="4005" r:id="rId8"/>
    <p:sldId id="4403" r:id="rId9"/>
    <p:sldId id="4087" r:id="rId10"/>
    <p:sldId id="3930" r:id="rId11"/>
    <p:sldId id="4362" r:id="rId12"/>
    <p:sldId id="4285" r:id="rId13"/>
    <p:sldId id="4276" r:id="rId14"/>
    <p:sldId id="4096" r:id="rId15"/>
    <p:sldId id="4086" r:id="rId16"/>
    <p:sldId id="4366" r:id="rId17"/>
    <p:sldId id="4367" r:id="rId18"/>
    <p:sldId id="4368" r:id="rId19"/>
    <p:sldId id="3782" r:id="rId20"/>
    <p:sldId id="3984" r:id="rId21"/>
    <p:sldId id="4349" r:id="rId22"/>
    <p:sldId id="4344" r:id="rId23"/>
    <p:sldId id="4346" r:id="rId24"/>
    <p:sldId id="4345" r:id="rId25"/>
    <p:sldId id="4347" r:id="rId26"/>
    <p:sldId id="4402" r:id="rId27"/>
    <p:sldId id="4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6A3"/>
    <a:srgbClr val="FBB84F"/>
    <a:srgbClr val="ED7D30"/>
    <a:srgbClr val="001F5F"/>
    <a:srgbClr val="ADD8E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249" autoAdjust="0"/>
  </p:normalViewPr>
  <p:slideViewPr>
    <p:cSldViewPr snapToGrid="0" snapToObjects="1">
      <p:cViewPr varScale="1">
        <p:scale>
          <a:sx n="71" d="100"/>
          <a:sy n="71" d="100"/>
        </p:scale>
        <p:origin x="1090" y="43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10AB8-F08F-1D46-BEE0-0531705D12F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4D5A2-BF05-1D4C-AF84-736935566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0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DDC76D-2269-4DE0-B678-715B442BD5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58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DC76D-2269-4DE0-B678-715B442BD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9178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2-3A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37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2-3A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09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2-3A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5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51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12CF3-E26A-4AC6-973D-B772AF83308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alkboard"/>
                <a:ea typeface="ＭＳ Ｐゴシック" pitchFamily="34" charset="-128"/>
                <a:cs typeface="+mn-cs"/>
              </a:rPr>
              <a:pPr marL="0" marR="0" lvl="0" indent="0" algn="r" defTabSz="96511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alkboard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19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2-5A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87583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79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25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51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0712CF3-E26A-4AC6-973D-B772AF83308B}" type="slidenum">
              <a:rPr lang="en-US">
                <a:solidFill>
                  <a:srgbClr val="000000"/>
                </a:solidFill>
                <a:latin typeface="Chalkboard"/>
                <a:ea typeface="ＭＳ Ｐゴシック" pitchFamily="34" charset="-128"/>
              </a:rPr>
              <a:pPr defTabSz="965114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>
              <a:solidFill>
                <a:srgbClr val="000000"/>
              </a:solidFill>
              <a:latin typeface="Chalkboard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906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07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trike="noStrike" dirty="0"/>
              <a:t>2-ED-2D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4D5A2-BF05-1D4C-AF84-736935566D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350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89343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3482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rgbClr val="39B6A3"/>
              </a:buClr>
              <a:buFont typeface="Wingdings" pitchFamily="2" charset="2"/>
              <a:buNone/>
            </a:pP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46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2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332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5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2-2B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4D5A2-BF05-1D4C-AF84-736935566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20D9-26EF-5C4F-BAA1-79481E8E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FC90C-376A-7F42-8AA5-F08185D1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6683D-5077-A44D-8EFD-AA745106D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62DA9-D99E-A44D-AC53-C6ADD29D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A17F1-F776-3E43-BFCE-01680D3B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F1D3-01DB-5B42-8CD1-B94AAD0E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1E205-4E73-1542-A384-D10519401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A460-86B9-BB4D-AFC3-58879893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2BBF8-5A3F-A748-A27F-664DC96F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234CF-7D9A-3341-8829-636B11ED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3B5B9-7A77-8840-BD47-946C99963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F0637-E0F9-C141-92F2-F8788323A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AE42-3A08-EC4A-BA6B-2D2FBB436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36C66-6287-E040-97AF-416EA413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EECD-E3E0-6F4D-BDEF-9207204D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4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F6D3-7D0E-4A68-98B0-65BED9F5D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28074-3E31-41E1-BF1B-CB8B13E9E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DD42-474B-4947-9FBC-9E5EC7E4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384DB-DA50-448E-9A38-75D1217F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A7737-D573-443D-BF53-0E575D51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25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EFE2-BC21-4635-B1EF-F6A2F7F7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BB32C-03EC-4CF4-9D26-885CB46C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7975E-E740-401E-BEF1-1AC2D81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9D194-7CFB-450E-B731-E8A9332C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F252-BD93-4461-BA7C-1659BC75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99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207A-1EE0-49F0-BD3B-A7E4274C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0306-79EB-4A79-AE37-A8B84CBF4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606B-9BB0-44E3-9BFA-7282469B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36CB-863A-491C-BEB2-5FE0CB55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A9CED-89FD-4FA6-98FB-483D6483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1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D076-F43F-4448-9EF2-0EA02A41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0738-8B93-452D-AD04-114F48C6E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02254-3737-4910-8314-3EB21DCEC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F7FC3-F22D-45FC-BA72-15F7B04B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149F-1918-414E-8BB8-9FF02002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BFEE1-04C4-42FC-8BED-7A5C6FBE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89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52044-6566-4AEB-BA16-7971DA9C8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814C8-CC92-4951-AB55-6155AAA47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3C3E1D-364E-4EA4-9553-DE177D590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FEA37-9EE2-4AE5-A33B-B7374C5A5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7406E3-D40A-4E78-ACF4-1113227C3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524C9-C856-4B34-AC90-E9C8928F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92B87-4E78-4790-9966-655726AB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900FE2-A9D2-4B96-9351-15AF56C5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95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8C6E-0C95-485C-8775-E3064F6C6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B8B9F-9618-4EB9-B4CF-2D0C022A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63F46-17FA-4865-A313-491054B3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244B9-5B62-40EE-8F6A-2C39A1BC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13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DEE43-57EE-4B8B-8627-B9B2F40E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5EB0B-C4F4-4749-8889-440B3744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8CF6C-6338-4064-BDE5-70A97F36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2849-EE27-47E5-B337-6B4DD494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D6D6-3BEE-4903-8517-55FC164B5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57694-A707-45AD-AD70-0E79A5B19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C4309-3FE0-44CA-9A2E-0CF0EA90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7CCB4-9B4B-4DBF-A691-0456ADBE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11948-2ED9-46A1-90C2-00D4F098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E1B6-68F6-7443-98EB-D658C12F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DCBB9-E49B-904E-9716-9757B1189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8255-D017-2248-B275-ACC3131D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75E1D-C519-7C4B-BEE0-7B5BA7B0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05ACE-BEC4-AD44-92B0-44EE36F9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3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BEEB-1471-4DAC-B055-E3EEACBD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287B9-9BF3-4500-94FD-872DC2832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4348-2F94-41C9-B7D5-A07ED00F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173AC-3B29-482C-B88D-6CC3353E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03C43-18DC-47BD-9494-3D512D4A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0B33-6307-4A31-A5BD-D0A667D9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F604-B5BD-466D-B095-D101F079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AA32E-37BC-4E4D-9C28-2A1595EF1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8FE5-1EA7-4C95-BD8C-A731777D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9888-7668-42E2-B70E-60CF04D9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9F0DA-FB85-471C-A900-F12BC8A6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4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8921F-E2B1-447D-995E-AD4DF5BA2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4867C-2ED9-4A23-BA24-0E41BCA48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6A5E-840A-4F02-AD6A-40608B43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ABED6-4426-4CA7-9FCA-BE0EF8D0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A972-96F6-42F1-BC46-C60EE9CE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88E9-3E95-EF4D-A0E0-F21A3FB1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3BA4-1DB0-6B4D-86E3-073ACEC90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F3196-A74D-5B4F-B836-3689A4B3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4837-000A-194A-8805-EEF0EA60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2C2D2-77BF-BD48-B35C-D427FBAD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60C1-8768-1040-A25A-9625CF02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B38D-4B1F-484E-8854-2D685103D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1D8C9-DB4B-B34E-941A-DC8CB43EC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58213-E746-0848-8959-B903E881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89AD9-8F24-9B44-9095-5C7302A1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8C2F7-563F-C441-8240-0564F508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DA1F-206C-F645-B5F3-5B5B8DAF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EDE8-C47F-BF46-9EF9-AF381406A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9363F-0381-9E45-8F16-7DFD4FE24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EC50D-EA8F-9D4E-AD13-3A9A688ED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92F16-C2C7-E34B-9AAC-9E952A36A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A38DE-DABA-374A-A15E-F9F76EDC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63BC4-56E3-934F-A009-4E3E3DBF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6BF93-E15A-B242-9449-9C675684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55D8-0994-274F-B388-EB69CA2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84BC5-94E3-5D47-9DB2-F9EC13B0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2132-B10C-3340-9647-4E67DD78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9C546-7B2A-3A48-9FD6-DF4EE1D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286B8-8F0C-DA4E-A6C8-5B553880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D21AA-D8FB-0D42-B534-8902DF45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4C6F-77EF-D74D-91AD-A9C4D84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9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C005-2C24-D14E-831F-730ED968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F4CB-DB95-1E46-BA04-472D3BAA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ECAE7-14C2-CB4C-A2C9-623E15E25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44038-5A46-9345-B12A-FAD2AFDC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20BDE-DD6C-624F-B4CE-BD368CF3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66BB6-3CCF-C44B-88EE-29FBC590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5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C947-0EC0-6949-96E0-CFDB061F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EEFFA7-2639-2B44-8EA7-92C53917D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CEC6-7BD0-184D-AA56-B7EE2D040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A35B-CC3F-C546-8A24-87C5EA5B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C7877-D3B3-3646-89AB-AF99047DD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87B78-8DEC-1141-B53F-2FE70D25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0288-EFA3-1042-B404-1B2F8EA9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A3E2-6D4F-FA40-8A86-813CBF4D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7337-459B-EB4F-8103-73FC2BE7F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41996-9470-AE48-8E1E-1261052D38D0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2589-0C0E-CE49-A479-05EB4E701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DAD4-7509-BA44-BB52-839A7CA63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B122-5772-5F41-9F1E-275E5FAC4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6A5BC-F535-419C-A0AE-7A274B2B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0AD9F-B74B-4509-962C-CC6C52033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32EA-EEE7-4F3C-AC0C-CBAFCE864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6D32-8C9A-4AE2-A4D6-41187B6D9B8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1B51D-E129-4CDB-977F-C2D3C7887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21231-0FD5-47FC-A18D-CD721AC0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0BE1-5F30-4C32-AD1E-0B9EC02FE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3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climbing a mountain&#10;&#10;Description automatically generated with medium confidence">
            <a:extLst>
              <a:ext uri="{FF2B5EF4-FFF2-40B4-BE49-F238E27FC236}">
                <a16:creationId xmlns:a16="http://schemas.microsoft.com/office/drawing/2014/main" id="{C6B9E859-97E1-4F61-A82D-8D5F5B60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06"/>
          <a:stretch/>
        </p:blipFill>
        <p:spPr>
          <a:xfrm>
            <a:off x="0" y="0"/>
            <a:ext cx="12192001" cy="6861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C4EA2-48EA-418C-AE12-6FDDE0F96F00}"/>
              </a:ext>
            </a:extLst>
          </p:cNvPr>
          <p:cNvSpPr/>
          <p:nvPr/>
        </p:nvSpPr>
        <p:spPr>
          <a:xfrm>
            <a:off x="4962939" y="4080325"/>
            <a:ext cx="7298110" cy="277767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350" tIns="45718" rIns="91350" bIns="45718" rtlCol="0" anchor="ctr"/>
          <a:lstStyle/>
          <a:p>
            <a:pPr marL="0" marR="0" lvl="0" indent="0" algn="ct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ucida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625FA-128E-4679-B4B5-A594CC5BBCD4}"/>
              </a:ext>
            </a:extLst>
          </p:cNvPr>
          <p:cNvSpPr/>
          <p:nvPr/>
        </p:nvSpPr>
        <p:spPr>
          <a:xfrm>
            <a:off x="3651729" y="4080325"/>
            <a:ext cx="8566035" cy="2862318"/>
          </a:xfrm>
          <a:prstGeom prst="rect">
            <a:avLst/>
          </a:prstGeom>
          <a:noFill/>
          <a:effectLst/>
        </p:spPr>
        <p:txBody>
          <a:bodyPr wrap="square" lIns="91306" tIns="45718" rIns="91306" bIns="45718" anchor="ctr">
            <a:spAutoFit/>
          </a:bodyPr>
          <a:lstStyle/>
          <a:p>
            <a:pPr marL="0" marR="0" lvl="0" indent="0" algn="r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3B9A8"/>
                </a:solidFill>
                <a:effectLst/>
                <a:uLnTx/>
                <a:uFillTx/>
                <a:latin typeface="Lucida Sans"/>
                <a:ea typeface="ＭＳ Ｐゴシック" pitchFamily="34" charset="-128"/>
                <a:cs typeface="+mn-cs"/>
              </a:rPr>
              <a:t>Social Capital and Economic Mobility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3B9A8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+mn-cs"/>
              </a:rPr>
              <a:t>Raj Chetty*,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Matthew Jackson*, Theresa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Kuchler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*, Johannes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Stroebel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Nathan Hendren, Robert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Fluegge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Sara Gong, Federico González,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Armelle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Grondin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Matthew Jacob, Drew Johnston, Martin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Koenen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Eduardo Laguna-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Muggenburg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Florian Mudekereza, Tom Rutter,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Nicolaj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Thor, Wilbur Townsend, Ruby Zhang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Mike Bailey, Pablo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Barberá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Monica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Bhole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Nils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Wernerfelt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33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62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F7D50-BBB0-333F-B843-68046C402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989" y="0"/>
            <a:ext cx="1096802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B67B93-02C1-BA15-5A96-667B58429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for Low-SES People, By Setting</a:t>
            </a:r>
          </a:p>
        </p:txBody>
      </p:sp>
    </p:spTree>
    <p:extLst>
      <p:ext uri="{BB962C8B-B14F-4D97-AF65-F5344CB8AC3E}">
        <p14:creationId xmlns:p14="http://schemas.microsoft.com/office/powerpoint/2010/main" val="68910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22" y="1003126"/>
            <a:ext cx="10082965" cy="5746500"/>
          </a:xfrm>
        </p:spPr>
        <p:txBody>
          <a:bodyPr>
            <a:norm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just measured the mean values of three components that determine connectedness: friend shares, exposure, and friending bias by setting and SES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use these parameters to quantify the contribution of each channel in explaining why low-SES people have fewer high-SES friends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E5702-259B-407E-93A7-60851B65849A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Measuring the Importance of Exposure vs. Friending Bias</a:t>
            </a:r>
          </a:p>
        </p:txBody>
      </p:sp>
    </p:spTree>
    <p:extLst>
      <p:ext uri="{BB962C8B-B14F-4D97-AF65-F5344CB8AC3E}">
        <p14:creationId xmlns:p14="http://schemas.microsoft.com/office/powerpoint/2010/main" val="260564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51B5-20D7-263B-2D56-E910D386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2" y="54789"/>
            <a:ext cx="11994776" cy="67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1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51B5-20D7-263B-2D56-E910D386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613" y="54789"/>
            <a:ext cx="11994774" cy="67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0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300" b="0" i="0" u="none" strike="noStrike" kern="1200" cap="none" spc="0" normalizeH="0" baseline="0" noProof="0">
                <a:ln>
                  <a:noFill/>
                </a:ln>
                <a:solidFill>
                  <a:srgbClr val="1E2D5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151B5-20D7-263B-2D56-E910D386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613" y="54789"/>
            <a:ext cx="11994774" cy="6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2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9AF24-7BC6-4B8E-930F-F82A71EAC4EB}"/>
              </a:ext>
            </a:extLst>
          </p:cNvPr>
          <p:cNvGrpSpPr/>
          <p:nvPr/>
        </p:nvGrpSpPr>
        <p:grpSpPr>
          <a:xfrm>
            <a:off x="0" y="4101063"/>
            <a:ext cx="10693101" cy="1693586"/>
            <a:chOff x="0" y="3593054"/>
            <a:chExt cx="10693101" cy="22015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B1136-6F51-48AC-8287-A87E231D6148}"/>
                </a:ext>
              </a:extLst>
            </p:cNvPr>
            <p:cNvSpPr/>
            <p:nvPr/>
          </p:nvSpPr>
          <p:spPr>
            <a:xfrm>
              <a:off x="0" y="3863693"/>
              <a:ext cx="10553475" cy="1930956"/>
            </a:xfrm>
            <a:prstGeom prst="rect">
              <a:avLst/>
            </a:prstGeom>
            <a:solidFill>
              <a:srgbClr val="39B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179EF8-161F-416F-97AF-8751A774A7C5}"/>
                </a:ext>
              </a:extLst>
            </p:cNvPr>
            <p:cNvSpPr/>
            <p:nvPr/>
          </p:nvSpPr>
          <p:spPr>
            <a:xfrm>
              <a:off x="8380207" y="3593054"/>
              <a:ext cx="2312894" cy="2201595"/>
            </a:xfrm>
            <a:prstGeom prst="triangle">
              <a:avLst>
                <a:gd name="adj" fmla="val 954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060544-589F-4FB4-9051-00EBABA3600C}"/>
              </a:ext>
            </a:extLst>
          </p:cNvPr>
          <p:cNvSpPr txBox="1">
            <a:spLocks/>
          </p:cNvSpPr>
          <p:nvPr/>
        </p:nvSpPr>
        <p:spPr>
          <a:xfrm>
            <a:off x="173109" y="4474371"/>
            <a:ext cx="10207256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Arial" panose="020B0604020202020204" pitchFamily="34" charset="0"/>
              </a:rPr>
              <a:t>Interventions to Increase 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Arial" panose="020B0604020202020204" pitchFamily="34" charset="0"/>
              </a:rPr>
              <a:t>Connectedness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10850DE3-C728-4E15-9246-2EFEA0172127}"/>
              </a:ext>
            </a:extLst>
          </p:cNvPr>
          <p:cNvSpPr/>
          <p:nvPr/>
        </p:nvSpPr>
        <p:spPr>
          <a:xfrm>
            <a:off x="5220586" y="74431"/>
            <a:ext cx="1828800" cy="685800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Capital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D73CC37-47E9-4C16-8E17-FBF9CDFCF1EA}"/>
              </a:ext>
            </a:extLst>
          </p:cNvPr>
          <p:cNvSpPr/>
          <p:nvPr/>
        </p:nvSpPr>
        <p:spPr>
          <a:xfrm>
            <a:off x="6866266" y="74431"/>
            <a:ext cx="1828800" cy="685800"/>
          </a:xfrm>
          <a:prstGeom prst="chevron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 with Economic Mobility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C613BDC-9ADA-4C7F-92F9-93BE2830F519}"/>
              </a:ext>
            </a:extLst>
          </p:cNvPr>
          <p:cNvSpPr/>
          <p:nvPr/>
        </p:nvSpPr>
        <p:spPr>
          <a:xfrm>
            <a:off x="10157625" y="74431"/>
            <a:ext cx="1828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Targeting Interventions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1A424BC-DBD4-416C-99C4-4CE0AB3BFEEF}"/>
              </a:ext>
            </a:extLst>
          </p:cNvPr>
          <p:cNvSpPr/>
          <p:nvPr/>
        </p:nvSpPr>
        <p:spPr>
          <a:xfrm>
            <a:off x="8511946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Determinants of Economic Connectedness</a:t>
            </a:r>
          </a:p>
        </p:txBody>
      </p:sp>
    </p:spTree>
    <p:extLst>
      <p:ext uri="{BB962C8B-B14F-4D97-AF65-F5344CB8AC3E}">
        <p14:creationId xmlns:p14="http://schemas.microsoft.com/office/powerpoint/2010/main" val="105672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3F350-1FD5-EF60-1F21-52063E2FC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1" y="-751610"/>
            <a:ext cx="11446329" cy="8844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336B9A-036A-BD19-B07B-1A58925F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Friending Bias vs. Exposure to High-SES Students, by High School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Among Low-SES Students in 1990-2000 Birth Cohorts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92FF3-D91C-B4F2-8A7A-1E24508D0EF1}"/>
              </a:ext>
            </a:extLst>
          </p:cNvPr>
          <p:cNvSpPr txBox="1"/>
          <p:nvPr/>
        </p:nvSpPr>
        <p:spPr>
          <a:xfrm>
            <a:off x="0" y="6287872"/>
            <a:ext cx="329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Exposure Reliability = 99%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Friend Bias Reliability = 58%</a:t>
            </a:r>
          </a:p>
        </p:txBody>
      </p:sp>
    </p:spTree>
    <p:extLst>
      <p:ext uri="{BB962C8B-B14F-4D97-AF65-F5344CB8AC3E}">
        <p14:creationId xmlns:p14="http://schemas.microsoft.com/office/powerpoint/2010/main" val="112373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E5702-259B-407E-93A7-60851B65849A}"/>
              </a:ext>
            </a:extLst>
          </p:cNvPr>
          <p:cNvSpPr txBox="1"/>
          <p:nvPr/>
        </p:nvSpPr>
        <p:spPr>
          <a:xfrm>
            <a:off x="10160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Determinants of Exposure and Friending Bias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2122" y="1003126"/>
            <a:ext cx="10090385" cy="5746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B6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Well known that exposure is shaped by policies such as zoning laws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school boundaries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B6A3"/>
              </a:buClr>
              <a:buSzTx/>
              <a:buFont typeface="Wingdings" pitchFamily="2" charset="2"/>
              <a:buChar char="§"/>
              <a:tabLst/>
              <a:defRPr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Clr>
                <a:srgbClr val="39B6A3"/>
              </a:buClr>
              <a:buFont typeface="Wingdings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Extensive literatures on segregation in neighborhoods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(zoning, tipping), school integration (busing, school choice), college access,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Clr>
                <a:srgbClr val="39B6A3"/>
              </a:buClr>
              <a:buFont typeface="Wingdings" pitchFamily="2" charset="2"/>
              <a:buChar char="§"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9B6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Friending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bias is also shaped by institutions and policy choices…</a:t>
            </a:r>
          </a:p>
        </p:txBody>
      </p:sp>
    </p:spTree>
    <p:extLst>
      <p:ext uri="{BB962C8B-B14F-4D97-AF65-F5344CB8AC3E}">
        <p14:creationId xmlns:p14="http://schemas.microsoft.com/office/powerpoint/2010/main" val="971159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45" y="125704"/>
            <a:ext cx="98187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School Size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8AD53-32A7-E483-0589-7AC2AE2A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3112" y="1158232"/>
            <a:ext cx="9818728" cy="52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8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C3B1F-07F7-A0E7-3E36-DEA74032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5477" y="1177071"/>
            <a:ext cx="9555752" cy="5455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44" y="125704"/>
            <a:ext cx="10929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</a:t>
            </a:r>
            <a:r>
              <a:rPr lang="en-US" sz="2400" b="1" noProof="0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Gifted and Talented Program Share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67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7E9AF24-7BC6-4B8E-930F-F82A71EAC4EB}"/>
              </a:ext>
            </a:extLst>
          </p:cNvPr>
          <p:cNvGrpSpPr/>
          <p:nvPr/>
        </p:nvGrpSpPr>
        <p:grpSpPr>
          <a:xfrm>
            <a:off x="0" y="4101063"/>
            <a:ext cx="10693101" cy="1693586"/>
            <a:chOff x="0" y="3593054"/>
            <a:chExt cx="10693101" cy="22015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B1136-6F51-48AC-8287-A87E231D6148}"/>
                </a:ext>
              </a:extLst>
            </p:cNvPr>
            <p:cNvSpPr/>
            <p:nvPr/>
          </p:nvSpPr>
          <p:spPr>
            <a:xfrm>
              <a:off x="0" y="3863693"/>
              <a:ext cx="10553475" cy="1930956"/>
            </a:xfrm>
            <a:prstGeom prst="rect">
              <a:avLst/>
            </a:prstGeom>
            <a:solidFill>
              <a:srgbClr val="39B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179EF8-161F-416F-97AF-8751A774A7C5}"/>
                </a:ext>
              </a:extLst>
            </p:cNvPr>
            <p:cNvSpPr/>
            <p:nvPr/>
          </p:nvSpPr>
          <p:spPr>
            <a:xfrm>
              <a:off x="8380207" y="3593054"/>
              <a:ext cx="2312894" cy="2201595"/>
            </a:xfrm>
            <a:prstGeom prst="triangle">
              <a:avLst>
                <a:gd name="adj" fmla="val 954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060544-589F-4FB4-9051-00EBABA3600C}"/>
              </a:ext>
            </a:extLst>
          </p:cNvPr>
          <p:cNvSpPr txBox="1">
            <a:spLocks/>
          </p:cNvSpPr>
          <p:nvPr/>
        </p:nvSpPr>
        <p:spPr>
          <a:xfrm>
            <a:off x="116958" y="4563581"/>
            <a:ext cx="10207256" cy="1439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ct val="20000"/>
              </a:spcBef>
              <a:buClr>
                <a:srgbClr val="1F497D"/>
              </a:buClr>
              <a:buNone/>
              <a:defRPr/>
            </a:pPr>
            <a:r>
              <a:rPr lang="en-US" sz="3600" b="1" dirty="0">
                <a:solidFill>
                  <a:prstClr val="white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Determinants of </a:t>
            </a:r>
            <a:br>
              <a:rPr lang="en-US" sz="3600" b="1" dirty="0">
                <a:solidFill>
                  <a:prstClr val="white"/>
                </a:solidFill>
                <a:latin typeface="Lucida Sans" panose="020B0602030504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prstClr val="white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Economic Connectedness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10850DE3-C728-4E15-9246-2EFEA0172127}"/>
              </a:ext>
            </a:extLst>
          </p:cNvPr>
          <p:cNvSpPr/>
          <p:nvPr/>
        </p:nvSpPr>
        <p:spPr>
          <a:xfrm>
            <a:off x="5220586" y="74431"/>
            <a:ext cx="1828800" cy="685800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Measurement of </a:t>
            </a:r>
          </a:p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Social Capital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9D73CC37-47E9-4C16-8E17-FBF9CDFCF1EA}"/>
              </a:ext>
            </a:extLst>
          </p:cNvPr>
          <p:cNvSpPr/>
          <p:nvPr/>
        </p:nvSpPr>
        <p:spPr>
          <a:xfrm>
            <a:off x="6866266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Association with Economic Mobility</a:t>
            </a:r>
          </a:p>
          <a:p>
            <a:pPr algn="ctr"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6C613BDC-9ADA-4C7F-92F9-93BE2830F519}"/>
              </a:ext>
            </a:extLst>
          </p:cNvPr>
          <p:cNvSpPr/>
          <p:nvPr/>
        </p:nvSpPr>
        <p:spPr>
          <a:xfrm>
            <a:off x="10157625" y="74431"/>
            <a:ext cx="1828800" cy="685800"/>
          </a:xfrm>
          <a:prstGeom prst="chevron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</a:rPr>
              <a:t>Targeting Interventions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241A63-4BC0-41BC-A236-E6E57625B05D}"/>
              </a:ext>
            </a:extLst>
          </p:cNvPr>
          <p:cNvSpPr/>
          <p:nvPr/>
        </p:nvSpPr>
        <p:spPr>
          <a:xfrm>
            <a:off x="8511946" y="74431"/>
            <a:ext cx="1828800" cy="6858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Determinants of Economic Connectedness</a:t>
            </a:r>
          </a:p>
        </p:txBody>
      </p:sp>
    </p:spTree>
    <p:extLst>
      <p:ext uri="{BB962C8B-B14F-4D97-AF65-F5344CB8AC3E}">
        <p14:creationId xmlns:p14="http://schemas.microsoft.com/office/powerpoint/2010/main" val="353787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E42665-17B3-23D4-42BB-8C5DED11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352" y="1099147"/>
            <a:ext cx="9909894" cy="55857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45" y="125704"/>
            <a:ext cx="981872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Share of High-SES Students</a:t>
            </a:r>
          </a:p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Lucida Sans" panose="020B0602030504020204" pitchFamily="34" charset="77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07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845CB7-A7F4-35EA-C216-9A810B0030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405" y="1161206"/>
            <a:ext cx="10031738" cy="5555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9E1B3-D548-3244-AA02-CB8B0D65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45" y="125704"/>
            <a:ext cx="9818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itchFamily="34" charset="0"/>
              </a:rPr>
              <a:t>Friending Bias in High Schools vs. Racial Diversity</a:t>
            </a:r>
          </a:p>
        </p:txBody>
      </p:sp>
    </p:spTree>
    <p:extLst>
      <p:ext uri="{BB962C8B-B14F-4D97-AF65-F5344CB8AC3E}">
        <p14:creationId xmlns:p14="http://schemas.microsoft.com/office/powerpoint/2010/main" val="327138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844" y="1077633"/>
            <a:ext cx="10664108" cy="57465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broad takeaways: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Clr>
                <a:srgbClr val="39B6A3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capital as measured by </a:t>
            </a:r>
            <a:r>
              <a:rPr lang="en-US" sz="18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connectedness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appears to be a key mediator of economic mobility</a:t>
            </a:r>
          </a:p>
          <a:p>
            <a:pPr marL="914400" lvl="1" indent="-457200">
              <a:buClr>
                <a:srgbClr val="39B6A3"/>
              </a:buClr>
              <a:buFont typeface="+mj-lt"/>
              <a:buAutoNum type="arabicPeriod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Clr>
                <a:srgbClr val="39B6A3"/>
              </a:buClr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connectedness is shaped by segregation (exposure) and friending bias (interaction), both of which can be measured and shaped by policy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AD52E-3D8C-FE44-AA9F-4507346699BB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0055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844" y="1077633"/>
            <a:ext cx="10664108" cy="5746500"/>
          </a:xfrm>
        </p:spPr>
        <p:txBody>
          <a:bodyPr>
            <a:no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generally, social connections appear central in many recent programs that have shown promise in increasing upward mobility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Creating Moves to Opportunity (neighborhoods) and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YearUp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(job training)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[Bergman, Chetty, DeLuca, Hendren, Katz, Palmer 2020; Katz, Roth, Hendra, Schaberg 2020]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9B6A3"/>
              </a:buClr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Designing policies going forward to provide not just economic resources but</a:t>
            </a:r>
            <a:b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relevant socioeconomic connections may be valuable for expanding opportunity</a:t>
            </a:r>
          </a:p>
          <a:p>
            <a:pPr>
              <a:buClr>
                <a:srgbClr val="39B6A3"/>
              </a:buClr>
              <a:buFont typeface="Wingdings" panose="05000000000000000000" pitchFamily="2" charset="2"/>
              <a:buChar char="à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39B6A3"/>
              </a:buClr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AD52E-3D8C-FE44-AA9F-4507346699BB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Broader Implications</a:t>
            </a:r>
          </a:p>
        </p:txBody>
      </p:sp>
    </p:spTree>
    <p:extLst>
      <p:ext uri="{BB962C8B-B14F-4D97-AF65-F5344CB8AC3E}">
        <p14:creationId xmlns:p14="http://schemas.microsoft.com/office/powerpoint/2010/main" val="95487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FCE1DC-E647-43BE-8BD6-B6AF8B9EFCC9}"/>
              </a:ext>
            </a:extLst>
          </p:cNvPr>
          <p:cNvSpPr/>
          <p:nvPr/>
        </p:nvSpPr>
        <p:spPr>
          <a:xfrm>
            <a:off x="0" y="639011"/>
            <a:ext cx="12192000" cy="10890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444" y="1085241"/>
            <a:ext cx="2626085" cy="639707"/>
          </a:xfrm>
          <a:noFill/>
        </p:spPr>
        <p:txBody>
          <a:bodyPr>
            <a:noAutofit/>
          </a:bodyPr>
          <a:lstStyle/>
          <a:p>
            <a:pPr marL="0" indent="0" algn="ctr">
              <a:buClr>
                <a:srgbClr val="39B6A3"/>
              </a:buClr>
              <a:buNone/>
            </a:pPr>
            <a:r>
              <a:rPr lang="en-US" sz="1800" i="1" dirty="0">
                <a:latin typeface="Lucida Sans" panose="020B0602030504020204" pitchFamily="34" charset="0"/>
                <a:cs typeface="Arial" panose="020B0604020202020204" pitchFamily="34" charset="0"/>
              </a:rPr>
              <a:t>Segregation by Income</a:t>
            </a:r>
          </a:p>
          <a:p>
            <a:pPr marL="0" indent="0" algn="ctr">
              <a:buClr>
                <a:srgbClr val="39B6A3"/>
              </a:buClr>
              <a:buNone/>
            </a:pPr>
            <a:endParaRPr lang="en-US" sz="1800" b="1" dirty="0">
              <a:solidFill>
                <a:srgbClr val="000000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D4652-22B4-DC46-BFDF-2F138B182F82}"/>
              </a:ext>
            </a:extLst>
          </p:cNvPr>
          <p:cNvSpPr txBox="1"/>
          <p:nvPr/>
        </p:nvSpPr>
        <p:spPr>
          <a:xfrm>
            <a:off x="0" y="79904"/>
            <a:ext cx="1180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Lucida Sans" panose="020B0602030504020204" pitchFamily="34" charset="0"/>
              </a:rPr>
              <a:t>Why Do Low-Income People Have Fewer High-SES Friends?</a:t>
            </a:r>
          </a:p>
          <a:p>
            <a:endParaRPr lang="en-US" altLang="en-US" sz="2400" dirty="0">
              <a:solidFill>
                <a:prstClr val="black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7F84D90-C35D-47C7-9716-082321C3708E}"/>
              </a:ext>
            </a:extLst>
          </p:cNvPr>
          <p:cNvSpPr txBox="1">
            <a:spLocks/>
          </p:cNvSpPr>
          <p:nvPr/>
        </p:nvSpPr>
        <p:spPr>
          <a:xfrm>
            <a:off x="7676342" y="1139786"/>
            <a:ext cx="3011562" cy="53061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39B6A3"/>
              </a:buClr>
              <a:buFont typeface="Arial" panose="020B0604020202020204" pitchFamily="34" charset="0"/>
              <a:buNone/>
            </a:pPr>
            <a:r>
              <a:rPr lang="en-US" sz="1800" i="1" dirty="0">
                <a:latin typeface="Lucida Sans" panose="020B0602030504020204" pitchFamily="34" charset="0"/>
                <a:cs typeface="Arial" panose="020B0604020202020204" pitchFamily="34" charset="0"/>
              </a:rPr>
              <a:t>Interaction Conditional on Exposure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84E1239-F217-47EF-8FF4-2D1D9B331A0E}"/>
              </a:ext>
            </a:extLst>
          </p:cNvPr>
          <p:cNvSpPr txBox="1"/>
          <p:nvPr/>
        </p:nvSpPr>
        <p:spPr>
          <a:xfrm>
            <a:off x="2079088" y="721759"/>
            <a:ext cx="173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8B7A3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Exposure</a:t>
            </a:r>
            <a:endParaRPr lang="en-US" sz="2400" dirty="0">
              <a:solidFill>
                <a:srgbClr val="28B7A3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01489C-33FC-40EB-BDC6-5A873138C7C4}"/>
              </a:ext>
            </a:extLst>
          </p:cNvPr>
          <p:cNvSpPr txBox="1"/>
          <p:nvPr/>
        </p:nvSpPr>
        <p:spPr>
          <a:xfrm>
            <a:off x="5230543" y="872501"/>
            <a:ext cx="173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8B7A3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vs.</a:t>
            </a:r>
            <a:endParaRPr lang="en-US" sz="2400" dirty="0">
              <a:solidFill>
                <a:srgbClr val="28B7A3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682FE7-1CAE-4F3E-9DB5-43B11AF53496}"/>
              </a:ext>
            </a:extLst>
          </p:cNvPr>
          <p:cNvSpPr txBox="1"/>
          <p:nvPr/>
        </p:nvSpPr>
        <p:spPr>
          <a:xfrm>
            <a:off x="7745916" y="721759"/>
            <a:ext cx="2872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8B7A3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Friending Bias </a:t>
            </a:r>
            <a:endParaRPr lang="en-US" sz="2400" dirty="0">
              <a:solidFill>
                <a:srgbClr val="28B7A3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EAFBCD8-E305-4EFF-8342-CB3900E943FD}"/>
              </a:ext>
            </a:extLst>
          </p:cNvPr>
          <p:cNvSpPr txBox="1"/>
          <p:nvPr/>
        </p:nvSpPr>
        <p:spPr>
          <a:xfrm>
            <a:off x="668647" y="6285602"/>
            <a:ext cx="173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  <a:cs typeface="Arial" panose="020B0604020202020204" pitchFamily="34" charset="0"/>
              </a:rPr>
              <a:t>High-SES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5E7A9F0-A53E-43C7-A16C-AD19E7C15C1D}"/>
              </a:ext>
            </a:extLst>
          </p:cNvPr>
          <p:cNvSpPr txBox="1"/>
          <p:nvPr/>
        </p:nvSpPr>
        <p:spPr>
          <a:xfrm>
            <a:off x="2766600" y="6285602"/>
            <a:ext cx="1730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Lucida Sans" panose="020B0602030504020204" pitchFamily="34" charset="0"/>
                <a:cs typeface="Arial" panose="020B0604020202020204" pitchFamily="34" charset="0"/>
              </a:rPr>
              <a:t>Low-SES</a:t>
            </a:r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4F37198-5065-4657-B3B6-4E813FE9D465}"/>
              </a:ext>
            </a:extLst>
          </p:cNvPr>
          <p:cNvGrpSpPr/>
          <p:nvPr/>
        </p:nvGrpSpPr>
        <p:grpSpPr>
          <a:xfrm>
            <a:off x="135892" y="2567701"/>
            <a:ext cx="2682464" cy="2938933"/>
            <a:chOff x="135892" y="2640506"/>
            <a:chExt cx="2682464" cy="2938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4B4175-4D34-4A8C-88D9-77AB42CDD8D9}"/>
                </a:ext>
              </a:extLst>
            </p:cNvPr>
            <p:cNvSpPr/>
            <p:nvPr/>
          </p:nvSpPr>
          <p:spPr>
            <a:xfrm>
              <a:off x="419232" y="3686428"/>
              <a:ext cx="2060877" cy="1893011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482DAD-47A7-49D9-A0A9-9EB0B784BC1E}"/>
                </a:ext>
              </a:extLst>
            </p:cNvPr>
            <p:cNvSpPr/>
            <p:nvPr/>
          </p:nvSpPr>
          <p:spPr>
            <a:xfrm>
              <a:off x="1246894" y="3021570"/>
              <a:ext cx="457200" cy="457200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50BD034E-E4CD-4784-8420-A78B962BD7EF}"/>
                </a:ext>
              </a:extLst>
            </p:cNvPr>
            <p:cNvSpPr/>
            <p:nvPr/>
          </p:nvSpPr>
          <p:spPr>
            <a:xfrm>
              <a:off x="135892" y="2640506"/>
              <a:ext cx="2682464" cy="1031154"/>
            </a:xfrm>
            <a:prstGeom prst="triangl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E906CAD-5A84-4769-8836-64303690E495}"/>
              </a:ext>
            </a:extLst>
          </p:cNvPr>
          <p:cNvGrpSpPr/>
          <p:nvPr/>
        </p:nvGrpSpPr>
        <p:grpSpPr>
          <a:xfrm>
            <a:off x="2945945" y="2567701"/>
            <a:ext cx="2682464" cy="2938933"/>
            <a:chOff x="135892" y="2640506"/>
            <a:chExt cx="2682464" cy="29389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4D327DC-9C2D-44B4-8544-FBF378D7D784}"/>
                </a:ext>
              </a:extLst>
            </p:cNvPr>
            <p:cNvSpPr/>
            <p:nvPr/>
          </p:nvSpPr>
          <p:spPr>
            <a:xfrm>
              <a:off x="419232" y="3686428"/>
              <a:ext cx="2060877" cy="1893011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CFED9AD-C75C-488B-BC0C-77FA03F4DFDC}"/>
                </a:ext>
              </a:extLst>
            </p:cNvPr>
            <p:cNvSpPr/>
            <p:nvPr/>
          </p:nvSpPr>
          <p:spPr>
            <a:xfrm>
              <a:off x="1246894" y="3021570"/>
              <a:ext cx="457200" cy="457200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5CE7955C-1F74-4E0B-80A5-90B02F21D1DA}"/>
                </a:ext>
              </a:extLst>
            </p:cNvPr>
            <p:cNvSpPr/>
            <p:nvPr/>
          </p:nvSpPr>
          <p:spPr>
            <a:xfrm>
              <a:off x="135892" y="2640506"/>
              <a:ext cx="2682464" cy="1031154"/>
            </a:xfrm>
            <a:prstGeom prst="triangl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67041" y="2567621"/>
            <a:ext cx="5471735" cy="2938933"/>
            <a:chOff x="6567041" y="2567621"/>
            <a:chExt cx="5471735" cy="293893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078A0C6-97C4-4D1B-94D0-BCBEC779C1E3}"/>
                </a:ext>
              </a:extLst>
            </p:cNvPr>
            <p:cNvGrpSpPr/>
            <p:nvPr/>
          </p:nvGrpSpPr>
          <p:grpSpPr>
            <a:xfrm>
              <a:off x="6567041" y="2567621"/>
              <a:ext cx="2682464" cy="2938933"/>
              <a:chOff x="135892" y="2640506"/>
              <a:chExt cx="2682464" cy="2938933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0465A74-9A0A-4FD2-88EA-FA69E823A364}"/>
                  </a:ext>
                </a:extLst>
              </p:cNvPr>
              <p:cNvSpPr/>
              <p:nvPr/>
            </p:nvSpPr>
            <p:spPr>
              <a:xfrm>
                <a:off x="419232" y="3686428"/>
                <a:ext cx="2060877" cy="1893011"/>
              </a:xfrm>
              <a:prstGeom prst="rect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AFCC70E-9DB7-4C60-9FA9-7F7250666187}"/>
                  </a:ext>
                </a:extLst>
              </p:cNvPr>
              <p:cNvSpPr/>
              <p:nvPr/>
            </p:nvSpPr>
            <p:spPr>
              <a:xfrm>
                <a:off x="1246894" y="3021570"/>
                <a:ext cx="457200" cy="457200"/>
              </a:xfrm>
              <a:prstGeom prst="ellipse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207CC241-38FA-4A80-9564-886C3B03013B}"/>
                  </a:ext>
                </a:extLst>
              </p:cNvPr>
              <p:cNvSpPr/>
              <p:nvPr/>
            </p:nvSpPr>
            <p:spPr>
              <a:xfrm>
                <a:off x="135892" y="2640506"/>
                <a:ext cx="2682464" cy="1031154"/>
              </a:xfrm>
              <a:prstGeom prst="triangle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592FB5B-7396-44BE-B23D-491D5DE8F3AE}"/>
                </a:ext>
              </a:extLst>
            </p:cNvPr>
            <p:cNvGrpSpPr/>
            <p:nvPr/>
          </p:nvGrpSpPr>
          <p:grpSpPr>
            <a:xfrm>
              <a:off x="9356312" y="2567621"/>
              <a:ext cx="2682464" cy="2938933"/>
              <a:chOff x="135892" y="2640506"/>
              <a:chExt cx="2682464" cy="2938933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AB84E8F-72D9-4D84-A440-D0A3967BA82C}"/>
                  </a:ext>
                </a:extLst>
              </p:cNvPr>
              <p:cNvSpPr/>
              <p:nvPr/>
            </p:nvSpPr>
            <p:spPr>
              <a:xfrm>
                <a:off x="419232" y="3686428"/>
                <a:ext cx="2060877" cy="1893011"/>
              </a:xfrm>
              <a:prstGeom prst="rect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70DE0DD-174F-4908-9AC3-3DB9F11EF05D}"/>
                  </a:ext>
                </a:extLst>
              </p:cNvPr>
              <p:cNvSpPr/>
              <p:nvPr/>
            </p:nvSpPr>
            <p:spPr>
              <a:xfrm>
                <a:off x="1246894" y="3021570"/>
                <a:ext cx="457200" cy="457200"/>
              </a:xfrm>
              <a:prstGeom prst="ellipse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>
                <a:extLst>
                  <a:ext uri="{FF2B5EF4-FFF2-40B4-BE49-F238E27FC236}">
                    <a16:creationId xmlns:a16="http://schemas.microsoft.com/office/drawing/2014/main" id="{DFF1A12C-A219-4338-AF48-981CACDA8261}"/>
                  </a:ext>
                </a:extLst>
              </p:cNvPr>
              <p:cNvSpPr/>
              <p:nvPr/>
            </p:nvSpPr>
            <p:spPr>
              <a:xfrm>
                <a:off x="135892" y="2640506"/>
                <a:ext cx="2682464" cy="1031154"/>
              </a:xfrm>
              <a:prstGeom prst="triangle">
                <a:avLst/>
              </a:prstGeom>
              <a:noFill/>
              <a:ln w="762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A0ED95-CD09-40C5-A1DE-788065F4AF7A}"/>
              </a:ext>
            </a:extLst>
          </p:cNvPr>
          <p:cNvSpPr txBox="1"/>
          <p:nvPr/>
        </p:nvSpPr>
        <p:spPr>
          <a:xfrm>
            <a:off x="900870" y="563564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4AFCF5-9D3C-48FC-BEB1-06455A4EE440}"/>
              </a:ext>
            </a:extLst>
          </p:cNvPr>
          <p:cNvSpPr txBox="1"/>
          <p:nvPr/>
        </p:nvSpPr>
        <p:spPr>
          <a:xfrm>
            <a:off x="3777833" y="56239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178799-F256-4491-9764-1D112601BFE8}"/>
              </a:ext>
            </a:extLst>
          </p:cNvPr>
          <p:cNvSpPr txBox="1"/>
          <p:nvPr/>
        </p:nvSpPr>
        <p:spPr>
          <a:xfrm>
            <a:off x="7335433" y="563059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9D015E-4CAC-47A5-875C-A75D87FF8502}"/>
              </a:ext>
            </a:extLst>
          </p:cNvPr>
          <p:cNvSpPr txBox="1"/>
          <p:nvPr/>
        </p:nvSpPr>
        <p:spPr>
          <a:xfrm>
            <a:off x="10191614" y="561892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8A480D-14D9-2A46-AAB6-6EB60B1CF5FA}"/>
              </a:ext>
            </a:extLst>
          </p:cNvPr>
          <p:cNvGrpSpPr/>
          <p:nvPr/>
        </p:nvGrpSpPr>
        <p:grpSpPr>
          <a:xfrm>
            <a:off x="1197763" y="3664347"/>
            <a:ext cx="548640" cy="548640"/>
            <a:chOff x="2252625" y="5704887"/>
            <a:chExt cx="914400" cy="961669"/>
          </a:xfrm>
        </p:grpSpPr>
        <p:pic>
          <p:nvPicPr>
            <p:cNvPr id="56" name="Graphic 55" descr="User outline">
              <a:extLst>
                <a:ext uri="{FF2B5EF4-FFF2-40B4-BE49-F238E27FC236}">
                  <a16:creationId xmlns:a16="http://schemas.microsoft.com/office/drawing/2014/main" id="{F2501070-9173-FA43-B22C-E86CBA64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CA701E1-F692-F042-B042-D2EFC7B306B8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43AA8E-3909-8341-9553-20D7B71F14BA}"/>
              </a:ext>
            </a:extLst>
          </p:cNvPr>
          <p:cNvGrpSpPr/>
          <p:nvPr/>
        </p:nvGrpSpPr>
        <p:grpSpPr>
          <a:xfrm>
            <a:off x="574010" y="4270378"/>
            <a:ext cx="548640" cy="548640"/>
            <a:chOff x="2252625" y="5704887"/>
            <a:chExt cx="914400" cy="961669"/>
          </a:xfrm>
        </p:grpSpPr>
        <p:pic>
          <p:nvPicPr>
            <p:cNvPr id="60" name="Graphic 59" descr="User outline">
              <a:extLst>
                <a:ext uri="{FF2B5EF4-FFF2-40B4-BE49-F238E27FC236}">
                  <a16:creationId xmlns:a16="http://schemas.microsoft.com/office/drawing/2014/main" id="{B11199A3-4237-FF45-98DB-EA6FD5E7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842F8B-6706-8741-843D-8071C6AE5649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4F4E90-4A51-394B-9EAF-BFB6DDDAFDE0}"/>
              </a:ext>
            </a:extLst>
          </p:cNvPr>
          <p:cNvGrpSpPr/>
          <p:nvPr/>
        </p:nvGrpSpPr>
        <p:grpSpPr>
          <a:xfrm>
            <a:off x="1843794" y="4257809"/>
            <a:ext cx="559788" cy="551655"/>
            <a:chOff x="2252625" y="5704887"/>
            <a:chExt cx="914400" cy="961669"/>
          </a:xfrm>
        </p:grpSpPr>
        <p:pic>
          <p:nvPicPr>
            <p:cNvPr id="68" name="Graphic 67" descr="User outline">
              <a:extLst>
                <a:ext uri="{FF2B5EF4-FFF2-40B4-BE49-F238E27FC236}">
                  <a16:creationId xmlns:a16="http://schemas.microsoft.com/office/drawing/2014/main" id="{26553CD7-B285-4442-A048-5BB9405C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99053FF-2AA1-3547-A5AD-BF6D238AA9A6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65B7505-35C7-8947-884B-2C0CA9FA4C0D}"/>
              </a:ext>
            </a:extLst>
          </p:cNvPr>
          <p:cNvGrpSpPr/>
          <p:nvPr/>
        </p:nvGrpSpPr>
        <p:grpSpPr>
          <a:xfrm>
            <a:off x="129510" y="6200778"/>
            <a:ext cx="548640" cy="548640"/>
            <a:chOff x="2252625" y="5704887"/>
            <a:chExt cx="914400" cy="961669"/>
          </a:xfrm>
        </p:grpSpPr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E7E3BBDA-808B-D24B-AB6A-CAD6EE40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E05939E-AD2F-FC41-AA28-158A3B9CDA4F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CB960E9-926B-314D-A0D3-098DF87638AF}"/>
              </a:ext>
            </a:extLst>
          </p:cNvPr>
          <p:cNvGrpSpPr/>
          <p:nvPr/>
        </p:nvGrpSpPr>
        <p:grpSpPr>
          <a:xfrm>
            <a:off x="2249941" y="6213861"/>
            <a:ext cx="548640" cy="548640"/>
            <a:chOff x="2252625" y="5704887"/>
            <a:chExt cx="914400" cy="961669"/>
          </a:xfrm>
          <a:noFill/>
        </p:grpSpPr>
        <p:pic>
          <p:nvPicPr>
            <p:cNvPr id="98" name="Graphic 97" descr="User outline">
              <a:extLst>
                <a:ext uri="{FF2B5EF4-FFF2-40B4-BE49-F238E27FC236}">
                  <a16:creationId xmlns:a16="http://schemas.microsoft.com/office/drawing/2014/main" id="{79927833-777E-1D43-B67F-CCB3FA944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4948E8A-942A-8046-AB4F-AB97E9594706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grp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C025F0F-988A-E94A-83A9-DD362B103466}"/>
              </a:ext>
            </a:extLst>
          </p:cNvPr>
          <p:cNvCxnSpPr>
            <a:cxnSpLocks/>
            <a:stCxn id="61" idx="7"/>
            <a:endCxn id="57" idx="3"/>
          </p:cNvCxnSpPr>
          <p:nvPr/>
        </p:nvCxnSpPr>
        <p:spPr>
          <a:xfrm flipV="1">
            <a:off x="1042304" y="4136590"/>
            <a:ext cx="235805" cy="23715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D31C0F-AD58-D643-86E3-DD6F44D891AC}"/>
              </a:ext>
            </a:extLst>
          </p:cNvPr>
          <p:cNvGrpSpPr/>
          <p:nvPr/>
        </p:nvGrpSpPr>
        <p:grpSpPr>
          <a:xfrm>
            <a:off x="1197763" y="4846290"/>
            <a:ext cx="557131" cy="524539"/>
            <a:chOff x="2252625" y="5704887"/>
            <a:chExt cx="914400" cy="961669"/>
          </a:xfrm>
        </p:grpSpPr>
        <p:pic>
          <p:nvPicPr>
            <p:cNvPr id="86" name="Graphic 85" descr="User outline">
              <a:extLst>
                <a:ext uri="{FF2B5EF4-FFF2-40B4-BE49-F238E27FC236}">
                  <a16:creationId xmlns:a16="http://schemas.microsoft.com/office/drawing/2014/main" id="{A005C807-7D6D-8F4B-B78D-C3E1E0255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9395598-B164-4549-B8D7-C7536D7DAFA6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6566B3-2669-2941-8326-B3ABDFAAB082}"/>
              </a:ext>
            </a:extLst>
          </p:cNvPr>
          <p:cNvCxnSpPr>
            <a:cxnSpLocks/>
            <a:stCxn id="82" idx="3"/>
            <a:endCxn id="87" idx="7"/>
          </p:cNvCxnSpPr>
          <p:nvPr/>
        </p:nvCxnSpPr>
        <p:spPr>
          <a:xfrm flipH="1">
            <a:off x="1673304" y="4732647"/>
            <a:ext cx="252469" cy="212467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45E8F16-0187-CD4C-948B-4EE48F70414D}"/>
              </a:ext>
            </a:extLst>
          </p:cNvPr>
          <p:cNvGrpSpPr/>
          <p:nvPr/>
        </p:nvGrpSpPr>
        <p:grpSpPr>
          <a:xfrm>
            <a:off x="3980216" y="3689747"/>
            <a:ext cx="548640" cy="548640"/>
            <a:chOff x="2252625" y="5704887"/>
            <a:chExt cx="914400" cy="961669"/>
          </a:xfrm>
          <a:noFill/>
        </p:grpSpPr>
        <p:pic>
          <p:nvPicPr>
            <p:cNvPr id="176" name="Graphic 175" descr="User outline">
              <a:extLst>
                <a:ext uri="{FF2B5EF4-FFF2-40B4-BE49-F238E27FC236}">
                  <a16:creationId xmlns:a16="http://schemas.microsoft.com/office/drawing/2014/main" id="{8C281C0F-528C-3141-B015-2D286385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FDBCCD48-AF9B-C747-B78F-E94DF3F3E741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grp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AAE8EF0-1F07-0942-8956-85C151E79FF1}"/>
              </a:ext>
            </a:extLst>
          </p:cNvPr>
          <p:cNvGrpSpPr/>
          <p:nvPr/>
        </p:nvGrpSpPr>
        <p:grpSpPr>
          <a:xfrm>
            <a:off x="3356463" y="4295778"/>
            <a:ext cx="548640" cy="548640"/>
            <a:chOff x="2252625" y="5704887"/>
            <a:chExt cx="914400" cy="961669"/>
          </a:xfrm>
          <a:noFill/>
        </p:grpSpPr>
        <p:pic>
          <p:nvPicPr>
            <p:cNvPr id="179" name="Graphic 178" descr="User outline">
              <a:extLst>
                <a:ext uri="{FF2B5EF4-FFF2-40B4-BE49-F238E27FC236}">
                  <a16:creationId xmlns:a16="http://schemas.microsoft.com/office/drawing/2014/main" id="{A822B445-C79B-A846-93D1-72E176ED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EB8AD98-376F-AB44-B419-41A15AD1328D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grp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E886019-D53F-504F-9170-DE6B275887B2}"/>
              </a:ext>
            </a:extLst>
          </p:cNvPr>
          <p:cNvGrpSpPr/>
          <p:nvPr/>
        </p:nvGrpSpPr>
        <p:grpSpPr>
          <a:xfrm>
            <a:off x="4626247" y="4283209"/>
            <a:ext cx="548640" cy="548640"/>
            <a:chOff x="2252625" y="5704887"/>
            <a:chExt cx="914400" cy="961669"/>
          </a:xfrm>
          <a:noFill/>
        </p:grpSpPr>
        <p:pic>
          <p:nvPicPr>
            <p:cNvPr id="182" name="Graphic 181" descr="User outline">
              <a:extLst>
                <a:ext uri="{FF2B5EF4-FFF2-40B4-BE49-F238E27FC236}">
                  <a16:creationId xmlns:a16="http://schemas.microsoft.com/office/drawing/2014/main" id="{1ECF5C64-73C1-F944-9729-D59A39AE3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17ACB82-9A71-EE42-A705-99E4EE94DDAF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5BDEDEF-884F-D748-BDA6-30F4BEC0CAC3}"/>
              </a:ext>
            </a:extLst>
          </p:cNvPr>
          <p:cNvCxnSpPr>
            <a:cxnSpLocks/>
            <a:stCxn id="180" idx="7"/>
            <a:endCxn id="177" idx="3"/>
          </p:cNvCxnSpPr>
          <p:nvPr/>
        </p:nvCxnSpPr>
        <p:spPr>
          <a:xfrm flipV="1">
            <a:off x="3824757" y="4161990"/>
            <a:ext cx="235805" cy="23715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CD2701B-8DDD-064A-8EAE-3AA261434A1B}"/>
              </a:ext>
            </a:extLst>
          </p:cNvPr>
          <p:cNvGrpSpPr/>
          <p:nvPr/>
        </p:nvGrpSpPr>
        <p:grpSpPr>
          <a:xfrm>
            <a:off x="3980216" y="4871689"/>
            <a:ext cx="548640" cy="548640"/>
            <a:chOff x="2252625" y="5704887"/>
            <a:chExt cx="914400" cy="961669"/>
          </a:xfrm>
          <a:noFill/>
        </p:grpSpPr>
        <p:pic>
          <p:nvPicPr>
            <p:cNvPr id="188" name="Graphic 187" descr="User outline">
              <a:extLst>
                <a:ext uri="{FF2B5EF4-FFF2-40B4-BE49-F238E27FC236}">
                  <a16:creationId xmlns:a16="http://schemas.microsoft.com/office/drawing/2014/main" id="{2F57CA9F-A351-3F47-BABD-5FF50CD0C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540F12-4864-854B-9B03-ED894AC6A07D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grp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59B1AB3D-E540-A34D-979E-AC3DD7A338DD}"/>
              </a:ext>
            </a:extLst>
          </p:cNvPr>
          <p:cNvCxnSpPr>
            <a:cxnSpLocks/>
            <a:stCxn id="183" idx="3"/>
            <a:endCxn id="189" idx="7"/>
          </p:cNvCxnSpPr>
          <p:nvPr/>
        </p:nvCxnSpPr>
        <p:spPr>
          <a:xfrm flipH="1">
            <a:off x="4448510" y="4755452"/>
            <a:ext cx="258083" cy="219601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DDD1771-C4D2-804E-AF01-3D87E4DD64CD}"/>
              </a:ext>
            </a:extLst>
          </p:cNvPr>
          <p:cNvGrpSpPr/>
          <p:nvPr/>
        </p:nvGrpSpPr>
        <p:grpSpPr>
          <a:xfrm>
            <a:off x="7590939" y="3715119"/>
            <a:ext cx="548640" cy="548640"/>
            <a:chOff x="2252625" y="5704884"/>
            <a:chExt cx="914400" cy="961672"/>
          </a:xfrm>
        </p:grpSpPr>
        <p:pic>
          <p:nvPicPr>
            <p:cNvPr id="193" name="Graphic 192" descr="User outline">
              <a:extLst>
                <a:ext uri="{FF2B5EF4-FFF2-40B4-BE49-F238E27FC236}">
                  <a16:creationId xmlns:a16="http://schemas.microsoft.com/office/drawing/2014/main" id="{24ADD53E-1238-D144-BA8C-B4715E07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4"/>
              <a:ext cx="914400" cy="914399"/>
            </a:xfrm>
            <a:prstGeom prst="rect">
              <a:avLst/>
            </a:prstGeom>
          </p:spPr>
        </p:pic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A95747C-D120-B943-A6CF-00006290CF3D}"/>
                </a:ext>
              </a:extLst>
            </p:cNvPr>
            <p:cNvSpPr/>
            <p:nvPr/>
          </p:nvSpPr>
          <p:spPr>
            <a:xfrm>
              <a:off x="2252625" y="5752157"/>
              <a:ext cx="914400" cy="914399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43029E0-68DB-5A41-AFFB-F257A34F1E39}"/>
              </a:ext>
            </a:extLst>
          </p:cNvPr>
          <p:cNvGrpSpPr/>
          <p:nvPr/>
        </p:nvGrpSpPr>
        <p:grpSpPr>
          <a:xfrm>
            <a:off x="6967186" y="4321150"/>
            <a:ext cx="548640" cy="548640"/>
            <a:chOff x="2252625" y="5704884"/>
            <a:chExt cx="914400" cy="961672"/>
          </a:xfrm>
        </p:grpSpPr>
        <p:pic>
          <p:nvPicPr>
            <p:cNvPr id="196" name="Graphic 195" descr="User outline">
              <a:extLst>
                <a:ext uri="{FF2B5EF4-FFF2-40B4-BE49-F238E27FC236}">
                  <a16:creationId xmlns:a16="http://schemas.microsoft.com/office/drawing/2014/main" id="{224579BD-2054-8049-A6EE-24F4AC124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4"/>
              <a:ext cx="914400" cy="914399"/>
            </a:xfrm>
            <a:prstGeom prst="rect">
              <a:avLst/>
            </a:prstGeom>
          </p:spPr>
        </p:pic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615AD75-6D1D-C843-BB12-7399E631571B}"/>
                </a:ext>
              </a:extLst>
            </p:cNvPr>
            <p:cNvSpPr/>
            <p:nvPr/>
          </p:nvSpPr>
          <p:spPr>
            <a:xfrm>
              <a:off x="2252625" y="5752157"/>
              <a:ext cx="914400" cy="914399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416D177-7637-254F-B08C-2742795A55A1}"/>
              </a:ext>
            </a:extLst>
          </p:cNvPr>
          <p:cNvGrpSpPr/>
          <p:nvPr/>
        </p:nvGrpSpPr>
        <p:grpSpPr>
          <a:xfrm>
            <a:off x="8236970" y="4308578"/>
            <a:ext cx="548640" cy="548640"/>
            <a:chOff x="2252625" y="5704885"/>
            <a:chExt cx="914400" cy="961671"/>
          </a:xfrm>
        </p:grpSpPr>
        <p:pic>
          <p:nvPicPr>
            <p:cNvPr id="199" name="Graphic 198" descr="User outline">
              <a:extLst>
                <a:ext uri="{FF2B5EF4-FFF2-40B4-BE49-F238E27FC236}">
                  <a16:creationId xmlns:a16="http://schemas.microsoft.com/office/drawing/2014/main" id="{B486360F-BB78-B74B-820E-9C18E1EB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5"/>
              <a:ext cx="914400" cy="914399"/>
            </a:xfrm>
            <a:prstGeom prst="rect">
              <a:avLst/>
            </a:prstGeom>
          </p:spPr>
        </p:pic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0A01CD0-4F12-1B42-9BB3-D441E6497F93}"/>
                </a:ext>
              </a:extLst>
            </p:cNvPr>
            <p:cNvSpPr/>
            <p:nvPr/>
          </p:nvSpPr>
          <p:spPr>
            <a:xfrm>
              <a:off x="2252625" y="5752157"/>
              <a:ext cx="914400" cy="914399"/>
            </a:xfrm>
            <a:prstGeom prst="ellipse">
              <a:avLst/>
            </a:prstGeom>
            <a:no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A377BBA-7792-8244-B8F5-822401283B22}"/>
              </a:ext>
            </a:extLst>
          </p:cNvPr>
          <p:cNvCxnSpPr>
            <a:cxnSpLocks/>
            <a:stCxn id="197" idx="7"/>
            <a:endCxn id="194" idx="3"/>
          </p:cNvCxnSpPr>
          <p:nvPr/>
        </p:nvCxnSpPr>
        <p:spPr>
          <a:xfrm flipV="1">
            <a:off x="7435480" y="4187362"/>
            <a:ext cx="235805" cy="237155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60F2E3D-0BBE-E248-ACD6-BEC0A784BACF}"/>
              </a:ext>
            </a:extLst>
          </p:cNvPr>
          <p:cNvGrpSpPr/>
          <p:nvPr/>
        </p:nvGrpSpPr>
        <p:grpSpPr>
          <a:xfrm>
            <a:off x="7590939" y="4897061"/>
            <a:ext cx="548640" cy="548640"/>
            <a:chOff x="2252625" y="5704884"/>
            <a:chExt cx="914400" cy="961672"/>
          </a:xfrm>
        </p:grpSpPr>
        <p:pic>
          <p:nvPicPr>
            <p:cNvPr id="205" name="Graphic 204" descr="User outline">
              <a:extLst>
                <a:ext uri="{FF2B5EF4-FFF2-40B4-BE49-F238E27FC236}">
                  <a16:creationId xmlns:a16="http://schemas.microsoft.com/office/drawing/2014/main" id="{E173F70A-B81B-AE43-954F-8DC9AE2D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4"/>
              <a:ext cx="914400" cy="914399"/>
            </a:xfrm>
            <a:prstGeom prst="rect">
              <a:avLst/>
            </a:prstGeom>
          </p:spPr>
        </p:pic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254AAAB-E6A8-F74B-AFE4-FDA51456DEAF}"/>
                </a:ext>
              </a:extLst>
            </p:cNvPr>
            <p:cNvSpPr/>
            <p:nvPr/>
          </p:nvSpPr>
          <p:spPr>
            <a:xfrm>
              <a:off x="2252625" y="5752157"/>
              <a:ext cx="914400" cy="914399"/>
            </a:xfrm>
            <a:prstGeom prst="ellipse">
              <a:avLst/>
            </a:prstGeom>
            <a:no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9F540EC-3D84-444F-9A16-37577E32F329}"/>
              </a:ext>
            </a:extLst>
          </p:cNvPr>
          <p:cNvCxnSpPr>
            <a:cxnSpLocks/>
            <a:stCxn id="200" idx="3"/>
            <a:endCxn id="206" idx="7"/>
          </p:cNvCxnSpPr>
          <p:nvPr/>
        </p:nvCxnSpPr>
        <p:spPr>
          <a:xfrm flipH="1">
            <a:off x="8059233" y="4780821"/>
            <a:ext cx="258083" cy="219607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1E8B6DE-553D-C447-A4A5-01F251DBE195}"/>
              </a:ext>
            </a:extLst>
          </p:cNvPr>
          <p:cNvGrpSpPr/>
          <p:nvPr/>
        </p:nvGrpSpPr>
        <p:grpSpPr>
          <a:xfrm>
            <a:off x="10378010" y="3689718"/>
            <a:ext cx="548640" cy="548640"/>
            <a:chOff x="2252625" y="5704887"/>
            <a:chExt cx="914400" cy="961669"/>
          </a:xfrm>
        </p:grpSpPr>
        <p:pic>
          <p:nvPicPr>
            <p:cNvPr id="210" name="Graphic 209" descr="User outline">
              <a:extLst>
                <a:ext uri="{FF2B5EF4-FFF2-40B4-BE49-F238E27FC236}">
                  <a16:creationId xmlns:a16="http://schemas.microsoft.com/office/drawing/2014/main" id="{9C6CE610-207F-A747-8AFB-FE200DAB5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9677E28-1DDC-0D43-97C5-7F304A1853C5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0CB40E3-1983-C949-9EB7-7CB31842F548}"/>
              </a:ext>
            </a:extLst>
          </p:cNvPr>
          <p:cNvGrpSpPr/>
          <p:nvPr/>
        </p:nvGrpSpPr>
        <p:grpSpPr>
          <a:xfrm>
            <a:off x="9754257" y="4295749"/>
            <a:ext cx="548640" cy="548640"/>
            <a:chOff x="2252625" y="5704887"/>
            <a:chExt cx="914400" cy="961669"/>
          </a:xfrm>
        </p:grpSpPr>
        <p:pic>
          <p:nvPicPr>
            <p:cNvPr id="213" name="Graphic 212" descr="User outline">
              <a:extLst>
                <a:ext uri="{FF2B5EF4-FFF2-40B4-BE49-F238E27FC236}">
                  <a16:creationId xmlns:a16="http://schemas.microsoft.com/office/drawing/2014/main" id="{ECCCA4EF-D00F-104F-939A-7D511D8E6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58F3729-0EDD-F947-8BE8-86458E60030A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39B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AD08127-DC03-AE44-9F37-4ACF3DAA3B42}"/>
              </a:ext>
            </a:extLst>
          </p:cNvPr>
          <p:cNvGrpSpPr/>
          <p:nvPr/>
        </p:nvGrpSpPr>
        <p:grpSpPr>
          <a:xfrm>
            <a:off x="11024041" y="4283180"/>
            <a:ext cx="548640" cy="548640"/>
            <a:chOff x="2252625" y="5704887"/>
            <a:chExt cx="914400" cy="961669"/>
          </a:xfrm>
        </p:grpSpPr>
        <p:pic>
          <p:nvPicPr>
            <p:cNvPr id="216" name="Graphic 215" descr="User outline">
              <a:extLst>
                <a:ext uri="{FF2B5EF4-FFF2-40B4-BE49-F238E27FC236}">
                  <a16:creationId xmlns:a16="http://schemas.microsoft.com/office/drawing/2014/main" id="{276E77FF-FE71-4648-8FDA-63D7B2FF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0A38E8E-8BFF-2B46-8771-1757F4CDDAE8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7ADE719-E70D-4242-8B9A-242A837C8625}"/>
              </a:ext>
            </a:extLst>
          </p:cNvPr>
          <p:cNvCxnSpPr>
            <a:cxnSpLocks/>
            <a:stCxn id="214" idx="7"/>
            <a:endCxn id="211" idx="3"/>
          </p:cNvCxnSpPr>
          <p:nvPr/>
        </p:nvCxnSpPr>
        <p:spPr>
          <a:xfrm flipV="1">
            <a:off x="10222551" y="4161961"/>
            <a:ext cx="235805" cy="23715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FB799A9-151A-0743-BCDA-509B0F38FE9B}"/>
              </a:ext>
            </a:extLst>
          </p:cNvPr>
          <p:cNvGrpSpPr/>
          <p:nvPr/>
        </p:nvGrpSpPr>
        <p:grpSpPr>
          <a:xfrm>
            <a:off x="10378010" y="4871660"/>
            <a:ext cx="548640" cy="548640"/>
            <a:chOff x="2252625" y="5704887"/>
            <a:chExt cx="914400" cy="961669"/>
          </a:xfrm>
        </p:grpSpPr>
        <p:pic>
          <p:nvPicPr>
            <p:cNvPr id="220" name="Graphic 219" descr="User outline">
              <a:extLst>
                <a:ext uri="{FF2B5EF4-FFF2-40B4-BE49-F238E27FC236}">
                  <a16:creationId xmlns:a16="http://schemas.microsoft.com/office/drawing/2014/main" id="{1B862C1C-3C6C-B544-886C-3697A22F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2625" y="5704887"/>
              <a:ext cx="914400" cy="914400"/>
            </a:xfrm>
            <a:prstGeom prst="rect">
              <a:avLst/>
            </a:prstGeom>
          </p:spPr>
        </p:pic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5B48B79-82FE-F543-98FB-79FBF16C2549}"/>
                </a:ext>
              </a:extLst>
            </p:cNvPr>
            <p:cNvSpPr/>
            <p:nvPr/>
          </p:nvSpPr>
          <p:spPr>
            <a:xfrm>
              <a:off x="2252625" y="5752156"/>
              <a:ext cx="914400" cy="914400"/>
            </a:xfrm>
            <a:prstGeom prst="ellipse">
              <a:avLst/>
            </a:prstGeom>
            <a:noFill/>
            <a:ln>
              <a:solidFill>
                <a:srgbClr val="FBB8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1580EDF-DF23-E24D-BC75-7FF6AEFA1A73}"/>
              </a:ext>
            </a:extLst>
          </p:cNvPr>
          <p:cNvCxnSpPr>
            <a:cxnSpLocks/>
            <a:stCxn id="217" idx="3"/>
            <a:endCxn id="221" idx="7"/>
          </p:cNvCxnSpPr>
          <p:nvPr/>
        </p:nvCxnSpPr>
        <p:spPr>
          <a:xfrm flipH="1">
            <a:off x="10846304" y="4755423"/>
            <a:ext cx="258083" cy="219601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3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5" grpId="0"/>
      <p:bldP spid="77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93" y="1038513"/>
            <a:ext cx="10786315" cy="5410200"/>
          </a:xfrm>
        </p:spPr>
        <p:txBody>
          <a:bodyPr>
            <a:normAutofit/>
          </a:bodyPr>
          <a:lstStyle/>
          <a:p>
            <a:pPr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Demarcation between exposure and friending bias depends on how we define the groups where people interact</a:t>
            </a:r>
          </a:p>
          <a:p>
            <a:pPr>
              <a:buClr>
                <a:srgbClr val="39B6A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Friending bias within schools may itself arise from differences in exposure (e.g., across classrooms)</a:t>
            </a:r>
          </a:p>
          <a:p>
            <a:pPr marL="457200" lvl="1" indent="0">
              <a:buClr>
                <a:srgbClr val="39B6A3"/>
              </a:buClr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457200" lvl="1" indent="0">
              <a:buClr>
                <a:srgbClr val="39B6A3"/>
              </a:buClr>
              <a:buNone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Clr>
                <a:srgbClr val="39B6A3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Distinction is </a:t>
            </a:r>
            <a:r>
              <a:rPr lang="en-US" sz="2000" b="1" dirty="0">
                <a:solidFill>
                  <a:srgbClr val="39B6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policy-dependent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rather than conceptual</a:t>
            </a: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9B6A3"/>
              </a:buClr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School-level grouping has policy relevance: many efforts to integrate schools, neighborhoods,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D4652-22B4-DC46-BFDF-2F138B182F82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0"/>
                <a:ea typeface="+mn-ea"/>
                <a:cs typeface="+mn-cs"/>
              </a:rPr>
              <a:t>Exposure vs. Friending Bias</a:t>
            </a:r>
          </a:p>
        </p:txBody>
      </p:sp>
    </p:spTree>
    <p:extLst>
      <p:ext uri="{BB962C8B-B14F-4D97-AF65-F5344CB8AC3E}">
        <p14:creationId xmlns:p14="http://schemas.microsoft.com/office/powerpoint/2010/main" val="53380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3028" y="1111500"/>
                <a:ext cx="10674780" cy="5746500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39B6A3"/>
                  </a:buClr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decompose economic connectedness (EC) for a given person into the sum of three components across the groups where she makes friends:</a:t>
                </a: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Clr>
                    <a:srgbClr val="39B6A3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EC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Arial" panose="020B0604020202020204" pitchFamily="34" charset="0"/>
                                </a:rPr>
                                <m:t>Friend</m:t>
                              </m:r>
                              <m: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/>
                                  <a:cs typeface="Arial" panose="020B0604020202020204" pitchFamily="34" charset="0"/>
                                </a:rPr>
                                <m:t>Share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Exposure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×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(1−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Friending</m:t>
                          </m:r>
                          <m:r>
                            <a:rPr lang="en-US" sz="2000" i="0">
                              <a:solidFill>
                                <a:srgbClr val="00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Bias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39B6A3"/>
                  </a:buClr>
                </a:pP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39B6A3"/>
                  </a:buClr>
                </a:pP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Friend Share: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Share of friends made in group </a:t>
                </a:r>
                <a:r>
                  <a:rPr lang="en-US" sz="18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lang="en-US" sz="1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endParaRPr lang="en-US" sz="1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Exposure: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Share of members of group </a:t>
                </a:r>
                <a:r>
                  <a:rPr lang="en-US" sz="18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who are high-SES</a:t>
                </a: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endParaRPr lang="en-US" sz="18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1" indent="-457200">
                  <a:buClr>
                    <a:srgbClr val="39B6A3"/>
                  </a:buClr>
                  <a:buFont typeface="+mj-lt"/>
                  <a:buAutoNum type="arabicPeriod"/>
                </a:pPr>
                <a:r>
                  <a:rPr lang="en-US" sz="18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Friending Bias: 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1 - (Share high-SES friends made in </a:t>
                </a:r>
                <a:r>
                  <a:rPr lang="en-US" sz="18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)/(Share high-SES members of </a:t>
                </a:r>
                <a:r>
                  <a:rPr lang="en-US" sz="1800" i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18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3028" y="1111500"/>
                <a:ext cx="10674780" cy="5746500"/>
              </a:xfrm>
              <a:blipFill>
                <a:blip r:embed="rId3"/>
                <a:stretch>
                  <a:fillRect l="-514" t="-9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1524000" y="90713"/>
            <a:ext cx="9144000" cy="10207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358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85151-1DB8-4946-A3A9-AF402A097E51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anose="020B0602030504020204" pitchFamily="34" charset="77"/>
                <a:ea typeface="+mn-ea"/>
                <a:cs typeface="Arial" panose="020B0604020202020204" pitchFamily="34" charset="0"/>
              </a:rPr>
              <a:t>Measuring the Importance of Exposure vs. Friending Bias</a:t>
            </a:r>
          </a:p>
        </p:txBody>
      </p:sp>
    </p:spTree>
    <p:extLst>
      <p:ext uri="{BB962C8B-B14F-4D97-AF65-F5344CB8AC3E}">
        <p14:creationId xmlns:p14="http://schemas.microsoft.com/office/powerpoint/2010/main" val="62035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C5EAB92-A468-47BE-B28C-CD4787D77916}"/>
              </a:ext>
            </a:extLst>
          </p:cNvPr>
          <p:cNvSpPr/>
          <p:nvPr/>
        </p:nvSpPr>
        <p:spPr>
          <a:xfrm>
            <a:off x="8467725" y="1219770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15065-316C-4884-87E3-D341259903BB}"/>
              </a:ext>
            </a:extLst>
          </p:cNvPr>
          <p:cNvSpPr/>
          <p:nvPr/>
        </p:nvSpPr>
        <p:spPr>
          <a:xfrm>
            <a:off x="8506679" y="4078613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D334DD-1FD8-4DAB-BD5C-83C46EB5A15D}"/>
              </a:ext>
            </a:extLst>
          </p:cNvPr>
          <p:cNvSpPr/>
          <p:nvPr/>
        </p:nvSpPr>
        <p:spPr>
          <a:xfrm>
            <a:off x="4619499" y="1219770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1DDDE-F95B-4691-B6CB-31DA0ACA26FA}"/>
              </a:ext>
            </a:extLst>
          </p:cNvPr>
          <p:cNvSpPr/>
          <p:nvPr/>
        </p:nvSpPr>
        <p:spPr>
          <a:xfrm>
            <a:off x="4638976" y="4078613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F74D5F-1ED9-4C4D-B01C-1D9AE0315F7B}"/>
              </a:ext>
            </a:extLst>
          </p:cNvPr>
          <p:cNvSpPr/>
          <p:nvPr/>
        </p:nvSpPr>
        <p:spPr>
          <a:xfrm>
            <a:off x="771273" y="1219770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8ACC63-56C8-4FDE-B08E-7F86E438707C}"/>
              </a:ext>
            </a:extLst>
          </p:cNvPr>
          <p:cNvSpPr/>
          <p:nvPr/>
        </p:nvSpPr>
        <p:spPr>
          <a:xfrm>
            <a:off x="771273" y="4078613"/>
            <a:ext cx="2790573" cy="2464745"/>
          </a:xfrm>
          <a:prstGeom prst="rect">
            <a:avLst/>
          </a:prstGeom>
          <a:solidFill>
            <a:srgbClr val="28B7A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F4647-0596-2244-A383-9CA8CD9D7B52}"/>
              </a:ext>
            </a:extLst>
          </p:cNvPr>
          <p:cNvSpPr txBox="1"/>
          <p:nvPr/>
        </p:nvSpPr>
        <p:spPr>
          <a:xfrm>
            <a:off x="0" y="79904"/>
            <a:ext cx="1180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prstClr val="black"/>
                </a:solidFill>
                <a:latin typeface="Lucida Sans" panose="020B0602030504020204" pitchFamily="34" charset="0"/>
              </a:rPr>
              <a:t>Assign Friendships to One of Six Settings Where They are Formed</a:t>
            </a:r>
          </a:p>
        </p:txBody>
      </p:sp>
      <p:pic>
        <p:nvPicPr>
          <p:cNvPr id="5" name="Graphic 4" descr="Schoolhouse with solid fill">
            <a:extLst>
              <a:ext uri="{FF2B5EF4-FFF2-40B4-BE49-F238E27FC236}">
                <a16:creationId xmlns:a16="http://schemas.microsoft.com/office/drawing/2014/main" id="{0D84B232-4409-41E8-9666-A2B85822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534" y="1881300"/>
            <a:ext cx="1916666" cy="1916666"/>
          </a:xfrm>
          <a:prstGeom prst="rect">
            <a:avLst/>
          </a:prstGeom>
        </p:spPr>
      </p:pic>
      <p:pic>
        <p:nvPicPr>
          <p:cNvPr id="7" name="Graphic 6" descr="Diploma roll with solid fill">
            <a:extLst>
              <a:ext uri="{FF2B5EF4-FFF2-40B4-BE49-F238E27FC236}">
                <a16:creationId xmlns:a16="http://schemas.microsoft.com/office/drawing/2014/main" id="{1BB38763-8BC1-4200-9459-A6D5B89C6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601628">
            <a:off x="5269353" y="2123215"/>
            <a:ext cx="1653296" cy="165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2ADA-6E16-4BC2-9F8F-75DB5427F8FB}"/>
              </a:ext>
            </a:extLst>
          </p:cNvPr>
          <p:cNvSpPr txBox="1"/>
          <p:nvPr/>
        </p:nvSpPr>
        <p:spPr>
          <a:xfrm>
            <a:off x="1344426" y="1532020"/>
            <a:ext cx="1779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High Schools </a:t>
            </a:r>
            <a:endParaRPr lang="en-US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1FFF0-5926-4EFD-BB0E-2487E7884644}"/>
              </a:ext>
            </a:extLst>
          </p:cNvPr>
          <p:cNvSpPr txBox="1"/>
          <p:nvPr/>
        </p:nvSpPr>
        <p:spPr>
          <a:xfrm>
            <a:off x="5495925" y="1520047"/>
            <a:ext cx="120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Colleges</a:t>
            </a:r>
            <a:endParaRPr lang="en-US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43732-2D8D-4076-9E31-4A56EFE518FF}"/>
              </a:ext>
            </a:extLst>
          </p:cNvPr>
          <p:cNvSpPr txBox="1"/>
          <p:nvPr/>
        </p:nvSpPr>
        <p:spPr>
          <a:xfrm>
            <a:off x="8669858" y="1442752"/>
            <a:ext cx="1986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rgbClr val="39B6A3"/>
              </a:buClr>
            </a:pPr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Workplaces</a:t>
            </a:r>
            <a:endParaRPr lang="en-US" sz="900" b="1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2623A2A1-4C75-4060-92EE-D2D4BE705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8854" y="1945468"/>
            <a:ext cx="1567113" cy="15671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010941-D99E-4898-A65B-167E1F866CE2}"/>
              </a:ext>
            </a:extLst>
          </p:cNvPr>
          <p:cNvSpPr txBox="1"/>
          <p:nvPr/>
        </p:nvSpPr>
        <p:spPr>
          <a:xfrm>
            <a:off x="502684" y="4233751"/>
            <a:ext cx="2790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rgbClr val="39B6A3"/>
              </a:buClr>
            </a:pPr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Recreational Groups</a:t>
            </a:r>
            <a:endParaRPr lang="en-US" sz="900" b="1" dirty="0">
              <a:solidFill>
                <a:schemeClr val="bg1"/>
              </a:solidFill>
              <a:latin typeface="Lucida Sans" panose="020B0602030504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37D4D-6933-441B-9A2E-4B0D97E473FD}"/>
              </a:ext>
            </a:extLst>
          </p:cNvPr>
          <p:cNvSpPr txBox="1"/>
          <p:nvPr/>
        </p:nvSpPr>
        <p:spPr>
          <a:xfrm>
            <a:off x="5315705" y="4327133"/>
            <a:ext cx="1560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Religious Groups</a:t>
            </a:r>
            <a:endParaRPr lang="en-US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A3F5-AC14-4AAB-81A0-D1F5E6671600}"/>
              </a:ext>
            </a:extLst>
          </p:cNvPr>
          <p:cNvSpPr txBox="1"/>
          <p:nvPr/>
        </p:nvSpPr>
        <p:spPr>
          <a:xfrm>
            <a:off x="8921416" y="4391301"/>
            <a:ext cx="205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ucida Sans" panose="020B0602030504020204" pitchFamily="34" charset="0"/>
                <a:cs typeface="Arial" panose="020B0604020202020204" pitchFamily="34" charset="0"/>
              </a:rPr>
              <a:t>Neighborhoods</a:t>
            </a:r>
            <a:endParaRPr lang="en-US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25" name="Graphic 24" descr="Soccer ball with solid fill">
            <a:extLst>
              <a:ext uri="{FF2B5EF4-FFF2-40B4-BE49-F238E27FC236}">
                <a16:creationId xmlns:a16="http://schemas.microsoft.com/office/drawing/2014/main" id="{95B63C30-DDB1-43F7-AD7C-A6209F522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4504" y="4909296"/>
            <a:ext cx="1581150" cy="1581150"/>
          </a:xfrm>
          <a:prstGeom prst="rect">
            <a:avLst/>
          </a:prstGeom>
        </p:spPr>
      </p:pic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D2FD058C-A8F4-4900-A522-70915CC74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8855" y="4804430"/>
            <a:ext cx="1638300" cy="1638300"/>
          </a:xfrm>
          <a:prstGeom prst="rect">
            <a:avLst/>
          </a:prstGeom>
        </p:spPr>
      </p:pic>
      <p:pic>
        <p:nvPicPr>
          <p:cNvPr id="3" name="Graphic 2" descr="Cathedral with solid fill">
            <a:extLst>
              <a:ext uri="{FF2B5EF4-FFF2-40B4-BE49-F238E27FC236}">
                <a16:creationId xmlns:a16="http://schemas.microsoft.com/office/drawing/2014/main" id="{1D0BC7FB-C4CF-4B3E-8256-C3D972DB39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8828" y="5141315"/>
            <a:ext cx="1237247" cy="12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300" b="0" i="0" u="none" strike="noStrike" cap="none" normalizeH="0" baseline="0">
                <a:ln>
                  <a:noFill/>
                </a:ln>
                <a:solidFill>
                  <a:srgbClr val="1E2D53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Friendship Shares by Setting vs. Socioeconomic Status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Lucida Sans" panose="020B0602030504020204" pitchFamily="34" charset="77"/>
              <a:cs typeface="Arial" pitchFamily="34" charset="0"/>
            </a:endParaRP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Colleges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5372D-0851-297A-67FB-2A277965F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559" y="921940"/>
            <a:ext cx="8889157" cy="55557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A2F13-CC14-25FF-AD74-CBE9BC8504CD}"/>
              </a:ext>
            </a:extLst>
          </p:cNvPr>
          <p:cNvSpPr/>
          <p:nvPr/>
        </p:nvSpPr>
        <p:spPr>
          <a:xfrm>
            <a:off x="8581838" y="5445781"/>
            <a:ext cx="1129321" cy="34156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9CF6D-266B-6362-8542-BB58B577E000}"/>
              </a:ext>
            </a:extLst>
          </p:cNvPr>
          <p:cNvSpPr/>
          <p:nvPr/>
        </p:nvSpPr>
        <p:spPr>
          <a:xfrm>
            <a:off x="2784850" y="5787342"/>
            <a:ext cx="7111504" cy="34156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300" b="0" i="0" u="none" strike="noStrike" cap="none" normalizeH="0" baseline="0">
                <a:ln>
                  <a:noFill/>
                </a:ln>
                <a:solidFill>
                  <a:srgbClr val="1E2D53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653D2C5-AA8D-4D95-9F8B-A30C4198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Friendship Shares by Setting vs. Socioeconomic Status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Lucida Sans" panose="020B0602030504020204" pitchFamily="34" charset="77"/>
              <a:cs typeface="Arial" pitchFamily="34" charset="0"/>
            </a:endParaRP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Lucida Sans" panose="020B0602030504020204" pitchFamily="34" charset="77"/>
                <a:cs typeface="Arial" pitchFamily="34" charset="0"/>
              </a:rPr>
              <a:t>All Settings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5372D-0851-297A-67FB-2A277965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1559" y="924454"/>
            <a:ext cx="8889158" cy="55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E246B8B4-3E95-5A4F-99C3-7D8C92B337A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09602" y="0"/>
            <a:ext cx="1097281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218">
            <a:extLst>
              <a:ext uri="{FF2B5EF4-FFF2-40B4-BE49-F238E27FC236}">
                <a16:creationId xmlns:a16="http://schemas.microsoft.com/office/drawing/2014/main" id="{66DE73BA-36F1-7641-8EBD-E11A2881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97" y="306387"/>
            <a:ext cx="4841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300" b="0" i="0" u="none" strike="noStrike" cap="none" normalizeH="0" baseline="0">
                <a:ln>
                  <a:noFill/>
                </a:ln>
                <a:solidFill>
                  <a:srgbClr val="1E2D53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DB820-467A-8485-4D2E-8BEEA6A8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5241" y="639918"/>
            <a:ext cx="9454592" cy="59116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A6BA3E-4731-B58C-1026-D391FDE8E43A}"/>
              </a:ext>
            </a:extLst>
          </p:cNvPr>
          <p:cNvSpPr/>
          <p:nvPr/>
        </p:nvSpPr>
        <p:spPr>
          <a:xfrm>
            <a:off x="7795274" y="1474453"/>
            <a:ext cx="2619965" cy="43240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FE636-43F2-7BF7-7D5A-2F60E5E29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80" y="76203"/>
            <a:ext cx="119218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Exposure to Above-Median SES Peers By Setting</a:t>
            </a:r>
          </a:p>
          <a:p>
            <a:pPr lvl="0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Lucida Sans" panose="020B0602030504020204" pitchFamily="34" charset="77"/>
                <a:cs typeface="Arial" pitchFamily="34" charset="0"/>
              </a:rPr>
              <a:t>Low-SES People</a:t>
            </a:r>
          </a:p>
        </p:txBody>
      </p:sp>
    </p:spTree>
    <p:extLst>
      <p:ext uri="{BB962C8B-B14F-4D97-AF65-F5344CB8AC3E}">
        <p14:creationId xmlns:p14="http://schemas.microsoft.com/office/powerpoint/2010/main" val="828258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0535f98-5b79-47b1-8f4f-c504002e37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47B9AF98F4845B6C94475DC5A64D9" ma:contentTypeVersion="14" ma:contentTypeDescription="Create a new document." ma:contentTypeScope="" ma:versionID="ce4b5740ddcd4fc48e0c8482c5cf8036">
  <xsd:schema xmlns:xsd="http://www.w3.org/2001/XMLSchema" xmlns:xs="http://www.w3.org/2001/XMLSchema" xmlns:p="http://schemas.microsoft.com/office/2006/metadata/properties" xmlns:ns3="00535f98-5b79-47b1-8f4f-c504002e37cf" xmlns:ns4="433af422-5cc6-4a39-af29-4d2d92169cdb" targetNamespace="http://schemas.microsoft.com/office/2006/metadata/properties" ma:root="true" ma:fieldsID="77ef872681fcb6a73ac3bc3e4ced3670" ns3:_="" ns4:_="">
    <xsd:import namespace="00535f98-5b79-47b1-8f4f-c504002e37cf"/>
    <xsd:import namespace="433af422-5cc6-4a39-af29-4d2d92169c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535f98-5b79-47b1-8f4f-c504002e37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af422-5cc6-4a39-af29-4d2d92169c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E7EF4C-CE32-4583-B920-3AEDFF518EFE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33af422-5cc6-4a39-af29-4d2d92169cdb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00535f98-5b79-47b1-8f4f-c504002e37cf"/>
  </ds:schemaRefs>
</ds:datastoreItem>
</file>

<file path=customXml/itemProps2.xml><?xml version="1.0" encoding="utf-8"?>
<ds:datastoreItem xmlns:ds="http://schemas.openxmlformats.org/officeDocument/2006/customXml" ds:itemID="{526CB61C-42E0-4FE8-A446-E9B275505A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E0330-1E8E-4BDD-8068-A00C12013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535f98-5b79-47b1-8f4f-c504002e37cf"/>
    <ds:schemaRef ds:uri="433af422-5cc6-4a39-af29-4d2d92169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12908</TotalTime>
  <Words>681</Words>
  <Application>Microsoft Office PowerPoint</Application>
  <PresentationFormat>Widescreen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Chalkboard</vt:lpstr>
      <vt:lpstr>Lucida Sans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Matthew Jacob</dc:creator>
  <cp:lastModifiedBy>DIVYA AGGARWAL</cp:lastModifiedBy>
  <cp:revision>3044</cp:revision>
  <dcterms:created xsi:type="dcterms:W3CDTF">2019-05-15T17:18:16Z</dcterms:created>
  <dcterms:modified xsi:type="dcterms:W3CDTF">2024-11-08T21:16:25Z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0x01010038047B9AF98F4845B6C94475DC5A64D9</vt:lpwstr>
  </property>
</Properties>
</file>